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0F3A"/>
    <a:srgbClr val="0F092D"/>
    <a:srgbClr val="000200"/>
    <a:srgbClr val="070010"/>
    <a:srgbClr val="BE3BBD"/>
    <a:srgbClr val="6D2F9C"/>
    <a:srgbClr val="8422DA"/>
    <a:srgbClr val="277CC1"/>
    <a:srgbClr val="204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68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10B0-9B5A-8E59-A2EB-69447A7D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8D02D-7797-183D-44B3-9802ADA1E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95435-7478-3760-D3A9-CA331BB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683D-3A62-7E77-D5D1-802704AD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B40AE-1FC3-8ECC-5F80-9FDD8CC9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EAF9-6B90-026F-EBF1-6B557F1E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959CF-1988-FACD-BCF6-02CFB4235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C138-FDC4-DFB3-E049-E0B4B572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C5DB6-17FF-1E20-F39B-09776E18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1EA9D-3FF7-E244-0830-9FFC687E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0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379E6-E6A1-36CA-6A66-5CFFC7340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D70E8-1032-6A92-1517-5A134DD38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6AA46-7B5B-77C7-55C8-D7F4ED38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EBDC-7CA4-7DAA-0762-CBFEFBA3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9880F-4161-592D-D795-35122C75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8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7E5D-C36E-A56A-C96A-80B55045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FD907-66BC-5E95-A428-A641CC7E5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7D62A-0B02-D5B2-2507-DF9294DF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3774-D4AA-2119-2EFF-D5296D8A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0E9DD-C64D-7E82-A549-3A150EB3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E7ED-A7BB-69AA-CA26-8F9CDD1B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B5FEB-7FF0-8E55-3FEE-250C0148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6234-FF05-A794-0AB3-91EAAB72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36409-8341-B681-B630-6C62A573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71E0A-8BA0-C839-2FEE-7459E4A8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0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669B-FB89-D8E0-5F57-EC472524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F5AFD-F131-EE1F-82EA-2A5F3FCC6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A06BA-C042-034C-20BF-E15B45FB8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C0BDC-06F4-9D82-0369-6F769919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75BAF-7D44-98DA-4EC1-299FC633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47B94-C529-F0F6-35F7-509CA81F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5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C63F-49BE-14C4-0FE5-898CBBEC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ED3E3-4939-8168-CA2E-E309D344E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5856C-8751-B652-4DDD-221BA2A9F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57E43-421C-1013-CE86-B0F0C819C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CC30C-EA9C-7625-B84B-4D44FFB9C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1027A-2D20-DC78-A5AB-985A8D00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B155F-7B61-D899-8BCD-C95E963B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689960-09CE-611C-F1FE-1D4CE012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3638-BD5C-8DBD-D2B9-8D8EA9C1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BAD11-90AE-2724-753D-CD0FB7C2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6275F-0DCF-E51E-4259-4BF871CC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10573-B8BB-2696-BFFB-C6BF6AB4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9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03047-5BE2-D304-E28D-82C1099D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77364-B5E0-C52D-BE4B-7B62E280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A062-5DB7-3628-DB18-D037CBF3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3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254C-DC6D-E7EA-3B7F-D7DD5234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7B71B-834E-8401-BDEB-E825CFDB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421F3-0C30-7FEF-6FEB-DB52E02BE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D3106-BAD6-27FE-BBA3-5A4AFCC9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CDE47-94B3-4745-8F5B-1C627B80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6BE5-5F21-3629-8E55-0E5BAE9D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0E00-2956-1426-25F4-1F947247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0E32DA-35D4-2638-90D7-AD55A3AC0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A4933-541B-6528-4E93-BD9B541F7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C1F56-326B-A918-A958-4A34DD1B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7BBA6-E8E0-04AA-499E-0AEDD8FA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09006-93FF-CD28-5892-C72C8A2E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0844E-18C2-4648-80F6-4932EF22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987D2-A401-BC1F-43D5-975A0604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3777-99C0-83EB-E877-86095D024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DD202-3C45-4620-9B63-577FB3FD5FD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0AD18-A217-F0B6-82B5-8B225C303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930F0-65E5-DAC7-DDA5-CA5ED820F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978BA-E736-4AD7-9EFE-213DB0053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4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rocs.2023.03.117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16/j.measen.2023.100983" TargetMode="External"/><Relationship Id="rId4" Type="http://schemas.openxmlformats.org/officeDocument/2006/relationships/hyperlink" Target="https://doi.org/10.1016/j.xcrm.2023.10121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3AB196-3F33-F188-2948-066A1F5BB424}"/>
              </a:ext>
            </a:extLst>
          </p:cNvPr>
          <p:cNvGrpSpPr/>
          <p:nvPr/>
        </p:nvGrpSpPr>
        <p:grpSpPr>
          <a:xfrm>
            <a:off x="-4949403" y="766306"/>
            <a:ext cx="12746736" cy="6134862"/>
            <a:chOff x="-4949403" y="766306"/>
            <a:chExt cx="12746736" cy="61348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56414F-2F1C-3672-E145-7C16BA963B72}"/>
                </a:ext>
              </a:extLst>
            </p:cNvPr>
            <p:cNvSpPr/>
            <p:nvPr/>
          </p:nvSpPr>
          <p:spPr>
            <a:xfrm rot="19625141">
              <a:off x="-4949403" y="766306"/>
              <a:ext cx="12746736" cy="6134862"/>
            </a:xfrm>
            <a:prstGeom prst="rect">
              <a:avLst/>
            </a:prstGeom>
            <a:solidFill>
              <a:srgbClr val="101037">
                <a:alpha val="8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7EC24F-4E00-24AE-EB6D-4E58F28BDA86}"/>
                </a:ext>
              </a:extLst>
            </p:cNvPr>
            <p:cNvSpPr txBox="1"/>
            <p:nvPr/>
          </p:nvSpPr>
          <p:spPr>
            <a:xfrm>
              <a:off x="292608" y="2703260"/>
              <a:ext cx="471581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MULTIPLE DISEASE PREDICTION WEB APPLICATION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870845-B2E4-FD91-3AD0-B72944ABE4F4}"/>
              </a:ext>
            </a:extLst>
          </p:cNvPr>
          <p:cNvGrpSpPr/>
          <p:nvPr/>
        </p:nvGrpSpPr>
        <p:grpSpPr>
          <a:xfrm>
            <a:off x="3806170" y="-2096365"/>
            <a:ext cx="13769547" cy="9347440"/>
            <a:chOff x="3806170" y="-2096365"/>
            <a:chExt cx="13769547" cy="9347440"/>
          </a:xfrm>
          <a:blipFill dpi="0" rotWithShape="1">
            <a:blip r:embed="rId2"/>
            <a:srcRect/>
            <a:tile tx="-5378450" ty="3670300" sx="100000" sy="100000" flip="none" algn="tl"/>
          </a:blip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64965-8523-CAC2-D910-F582CD72161B}"/>
                </a:ext>
              </a:extLst>
            </p:cNvPr>
            <p:cNvSpPr/>
            <p:nvPr/>
          </p:nvSpPr>
          <p:spPr>
            <a:xfrm rot="19600681">
              <a:off x="4765878" y="1705396"/>
              <a:ext cx="9316995" cy="34472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6AA0D3-CC34-48B0-5809-441473EAD3C3}"/>
                </a:ext>
              </a:extLst>
            </p:cNvPr>
            <p:cNvSpPr/>
            <p:nvPr/>
          </p:nvSpPr>
          <p:spPr>
            <a:xfrm rot="19600681">
              <a:off x="3806170" y="-2096365"/>
              <a:ext cx="9316995" cy="34472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D5A2FC-58D8-436E-B769-DDC8C68E7F72}"/>
                </a:ext>
              </a:extLst>
            </p:cNvPr>
            <p:cNvSpPr/>
            <p:nvPr/>
          </p:nvSpPr>
          <p:spPr>
            <a:xfrm rot="19600681">
              <a:off x="8258722" y="3803868"/>
              <a:ext cx="9316995" cy="34472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69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8757" y="319536"/>
            <a:ext cx="2367358" cy="742950"/>
            <a:chOff x="-1991138" y="455384"/>
            <a:chExt cx="3267172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1991138" y="455384"/>
              <a:ext cx="3267171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652904" y="588332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OUTPUTS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02CDD2C-E8CE-2CDD-F3A9-528EFFD89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8" y="1216903"/>
            <a:ext cx="11349080" cy="54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8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8757" y="319536"/>
            <a:ext cx="2367358" cy="742950"/>
            <a:chOff x="-1991138" y="455384"/>
            <a:chExt cx="3267172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1991138" y="455384"/>
              <a:ext cx="3267171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652904" y="588332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OUTPUTS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3203C7-4026-3468-430C-E35C065F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8" y="1195434"/>
            <a:ext cx="11245756" cy="54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4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171449" y="585788"/>
            <a:ext cx="7408064" cy="742950"/>
            <a:chOff x="171450" y="585788"/>
            <a:chExt cx="3853101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204482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1095613" y="718736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CONCLUSION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35719" y="1628775"/>
            <a:ext cx="6986588" cy="4886325"/>
            <a:chOff x="35719" y="1628775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35719" y="1628775"/>
              <a:ext cx="6986588" cy="4886325"/>
            </a:xfrm>
            <a:prstGeom prst="rect">
              <a:avLst/>
            </a:prstGeom>
            <a:solidFill>
              <a:srgbClr val="204482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68818" y="1825168"/>
              <a:ext cx="6557963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In conclusion, this web application, utilizing SVM for data training and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Streamlit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for interface development, offers accessible and accurate predictions for diabetes, heart diseases, and Parkinson's disease. </a:t>
              </a:r>
            </a:p>
            <a:p>
              <a:endParaRPr lang="en-US" sz="2200" dirty="0">
                <a:solidFill>
                  <a:schemeClr val="bg1"/>
                </a:solidFill>
                <a:latin typeface="Montserrat" panose="00000500000000000000" pitchFamily="50" charset="0"/>
                <a:cs typeface="Mongolian Baiti" panose="03000500000000000000" pitchFamily="66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Its user-centric approach empowers individuals to make informed decisions about their health, fostering proactive management and potentially leading to improved outcomes.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914-FE19-99B4-CB1B-A27B904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78581"/>
            <a:ext cx="5360670" cy="67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4947998" y="444729"/>
            <a:ext cx="6986588" cy="742950"/>
            <a:chOff x="171450" y="585788"/>
            <a:chExt cx="3357563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385762" y="718736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FUTURE ENHANCEMENT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4993481" y="1657350"/>
            <a:ext cx="6986588" cy="4886325"/>
            <a:chOff x="35719" y="1628775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35719" y="1628775"/>
              <a:ext cx="6986588" cy="4886325"/>
            </a:xfrm>
            <a:prstGeom prst="rect">
              <a:avLst/>
            </a:prstGeom>
            <a:solidFill>
              <a:srgbClr val="8422D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107809" y="1893406"/>
              <a:ext cx="6751438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This A future enhancement could involve integrating additional machine learning algorithms alongside SVM to improve prediction accuracy and robustness, thereby enhancing the application's performance across various datasets.</a:t>
              </a:r>
            </a:p>
            <a:p>
              <a:endParaRPr lang="en-US" sz="2200" dirty="0">
                <a:solidFill>
                  <a:schemeClr val="bg1"/>
                </a:solidFill>
                <a:latin typeface="Montserrat" panose="00000500000000000000" pitchFamily="50" charset="0"/>
                <a:cs typeface="Mongolian Baiti" panose="03000500000000000000" pitchFamily="66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Additionally, implementing personalized health recommendations based on individual risk assessments could further empower users in managing their health proactively.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884BE38-0CEA-773B-9466-202069A1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E1E67-49DB-C51A-3E27-2794BBC2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634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2852382" y="1657350"/>
            <a:ext cx="9113851" cy="4886325"/>
            <a:chOff x="35719" y="1628775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35719" y="1628775"/>
              <a:ext cx="6986588" cy="4886325"/>
            </a:xfrm>
            <a:prstGeom prst="rect">
              <a:avLst/>
            </a:prstGeom>
            <a:solidFill>
              <a:srgbClr val="8422D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270869" y="1948278"/>
              <a:ext cx="675143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+mj-lt"/>
                <a:buAutoNum type="arabicParenR"/>
              </a:pPr>
              <a:r>
                <a:rPr lang="en-US" sz="180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Carpinteiro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, C., Lopes, J.,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Abelha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, A., &amp; Santos, M. F. (2023, January 1). A Comparative Study of Classification Algorithms for Early Detection of Diabetes. Procedia Computer Science. </a:t>
              </a:r>
              <a:r>
                <a:rPr lang="en-US" sz="1800" u="sng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https://doi.org/10.1016/j.procs.2023.03.117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 </a:t>
              </a: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+mj-lt"/>
                <a:buAutoNum type="arabicParenR"/>
              </a:pPr>
              <a:endParaRPr lang="en-US" sz="18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+mj-lt"/>
                <a:buAutoNum type="arabicParenR"/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Guan, Z., Li, H., Liu, R., Cai, C., Liu, Y., Li, J., Wang, X., Huang, S., Wu, L.,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Liŭ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, D., Yu, S., Wang, Z., Jia, S., Hou, X., Yang, X., Jia, W., &amp; Sheng, B. (2023, October 1). Artificial intelligence in diabetes management: Advancements, opportunities, and challenges. Cell Reports Medicine. </a:t>
              </a:r>
              <a:r>
                <a:rPr lang="en-US" sz="1800" u="sng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https://doi.org/10.1016/j.xcrm.2023.101213</a:t>
              </a:r>
              <a:endParaRPr lang="en-US" sz="1800" u="sng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+mj-lt"/>
                <a:buAutoNum type="arabicParenR"/>
              </a:pPr>
              <a:endParaRPr lang="en-US" sz="18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+mj-lt"/>
                <a:buAutoNum type="arabicParenR"/>
              </a:pP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Gowthami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</a:rPr>
                <a:t>, S., Reddy, V. S., &amp; Ahmed, M. R. (2024, February 1). Exploring the effectiveness of machine learning algorithms for early detection of Type-2 Diabetes Mellitus. Measurement. Sensors. </a:t>
              </a:r>
              <a:r>
                <a:rPr lang="en-US" sz="1800" u="sng" dirty="0">
                  <a:solidFill>
                    <a:schemeClr val="bg1"/>
                  </a:solidFill>
                  <a:effectLst/>
                  <a:latin typeface="Montserrat" panose="00000500000000000000" pitchFamily="50" charset="0"/>
                  <a:ea typeface="Times New Roman" panose="02020603050405020304" pitchFamily="18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https://doi.org/10.1016/j.measen.2023.100983</a:t>
              </a:r>
              <a:endParaRPr lang="en-US" sz="1800" dirty="0">
                <a:solidFill>
                  <a:schemeClr val="bg1"/>
                </a:solidFill>
                <a:effectLst/>
                <a:latin typeface="Montserrat" panose="00000500000000000000" pitchFamily="50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52382" y="490529"/>
            <a:ext cx="11370850" cy="742950"/>
            <a:chOff x="171450" y="585788"/>
            <a:chExt cx="4189047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1431559" y="718736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REFERENCE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60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8989C-9996-2B50-5B34-27F4CD3DF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F55680F-7993-E372-8C3B-C98CDD1C67D2}"/>
              </a:ext>
            </a:extLst>
          </p:cNvPr>
          <p:cNvGrpSpPr/>
          <p:nvPr/>
        </p:nvGrpSpPr>
        <p:grpSpPr>
          <a:xfrm>
            <a:off x="166255" y="738426"/>
            <a:ext cx="3670783" cy="608594"/>
            <a:chOff x="166255" y="738426"/>
            <a:chExt cx="3670783" cy="608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287E56-5494-D17A-B62F-01C910835703}"/>
                </a:ext>
              </a:extLst>
            </p:cNvPr>
            <p:cNvSpPr/>
            <p:nvPr/>
          </p:nvSpPr>
          <p:spPr>
            <a:xfrm>
              <a:off x="166255" y="738426"/>
              <a:ext cx="2980068" cy="608594"/>
            </a:xfrm>
            <a:prstGeom prst="rect">
              <a:avLst/>
            </a:prstGeom>
            <a:solidFill>
              <a:srgbClr val="C0427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58B1EB-E7BE-C5A3-2DFC-9433257F00D9}"/>
                </a:ext>
              </a:extLst>
            </p:cNvPr>
            <p:cNvSpPr txBox="1"/>
            <p:nvPr/>
          </p:nvSpPr>
          <p:spPr>
            <a:xfrm>
              <a:off x="408038" y="788807"/>
              <a:ext cx="3429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ABSTRACT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55105B-31AE-BB0D-7E59-E5DCEC4E622A}"/>
              </a:ext>
            </a:extLst>
          </p:cNvPr>
          <p:cNvGrpSpPr/>
          <p:nvPr/>
        </p:nvGrpSpPr>
        <p:grpSpPr>
          <a:xfrm>
            <a:off x="304800" y="1602658"/>
            <a:ext cx="6076335" cy="4680155"/>
            <a:chOff x="304800" y="1602658"/>
            <a:chExt cx="6076335" cy="46801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13D5BB-D5AB-7957-45AA-6E61CB27E12A}"/>
                </a:ext>
              </a:extLst>
            </p:cNvPr>
            <p:cNvSpPr/>
            <p:nvPr/>
          </p:nvSpPr>
          <p:spPr>
            <a:xfrm>
              <a:off x="304800" y="1602658"/>
              <a:ext cx="6076335" cy="4680155"/>
            </a:xfrm>
            <a:prstGeom prst="rect">
              <a:avLst/>
            </a:prstGeom>
            <a:solidFill>
              <a:srgbClr val="C0427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FA203-9FFA-422C-1DAE-A3DBAF11CB4B}"/>
                </a:ext>
              </a:extLst>
            </p:cNvPr>
            <p:cNvSpPr txBox="1"/>
            <p:nvPr/>
          </p:nvSpPr>
          <p:spPr>
            <a:xfrm>
              <a:off x="408038" y="1907458"/>
              <a:ext cx="5825614" cy="406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This web application predicts diabetes, heart diseases, and Parkinson's disease using machine learning with Support Vector Machines (SVM) for data training. </a:t>
              </a:r>
            </a:p>
            <a:p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Developed with </a:t>
              </a:r>
              <a:r>
                <a:rPr lang="en-US" sz="2000" dirty="0" err="1">
                  <a:solidFill>
                    <a:schemeClr val="bg1"/>
                  </a:solidFill>
                  <a:latin typeface="Montserrat" panose="00000500000000000000" pitchFamily="50" charset="0"/>
                </a:rPr>
                <a:t>Streamlit</a:t>
              </a: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, it offers an intuitive interface for users to input health data and receive real-time risk assessments. The application empowers proactive health management through accurate and accessible predictive analytics.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1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27DB4-3FD9-5BF9-E4F9-23621120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171450" y="585788"/>
            <a:ext cx="3357563" cy="742950"/>
            <a:chOff x="171450" y="585788"/>
            <a:chExt cx="3357563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CA63F3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385762" y="718736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INTRODUCTION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171450" y="1643063"/>
            <a:ext cx="6986588" cy="4886325"/>
            <a:chOff x="171450" y="1643063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171450" y="1643063"/>
              <a:ext cx="6986588" cy="4886325"/>
            </a:xfrm>
            <a:prstGeom prst="rect">
              <a:avLst/>
            </a:prstGeom>
            <a:solidFill>
              <a:srgbClr val="CA63F3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385762" y="1839456"/>
              <a:ext cx="6557963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This web application leverages machine learning to predict diabetes, heart diseases, and Parkinson's disease, using Support Vector Machines (SVM) for precise data analysis. </a:t>
              </a:r>
            </a:p>
            <a:p>
              <a:endParaRPr lang="en-US" sz="2200" dirty="0">
                <a:solidFill>
                  <a:schemeClr val="bg1"/>
                </a:solidFill>
                <a:latin typeface="Montserrat" panose="00000500000000000000" pitchFamily="50" charset="0"/>
                <a:cs typeface="Mongolian Baiti" panose="03000500000000000000" pitchFamily="66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Built with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Streamlit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, it provides an intuitive platform for users to input health data and obtain real-time risk assessments. The application aims to facilitate early detection and proactive health management through accessible and accurate predictive tools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95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171450" y="585788"/>
            <a:ext cx="4586288" cy="994722"/>
            <a:chOff x="171450" y="585788"/>
            <a:chExt cx="3357563" cy="9947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204482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385762" y="718736"/>
              <a:ext cx="29289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LITERATURE SURVEY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35719" y="1628775"/>
            <a:ext cx="6986588" cy="4886325"/>
            <a:chOff x="35719" y="1628775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35719" y="1628775"/>
              <a:ext cx="6986588" cy="4886325"/>
            </a:xfrm>
            <a:prstGeom prst="rect">
              <a:avLst/>
            </a:prstGeom>
            <a:solidFill>
              <a:srgbClr val="204482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68818" y="1825168"/>
              <a:ext cx="6557963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Recent studies demonstrate the effectiveness of machine learning, particularly Support Vector Machines (SVM), in predicting diseases like diabetes, heart diseases, and Parkinson's disease.</a:t>
              </a:r>
            </a:p>
            <a:p>
              <a:endParaRPr lang="en-US" sz="2200" dirty="0">
                <a:solidFill>
                  <a:schemeClr val="bg1"/>
                </a:solidFill>
                <a:latin typeface="Montserrat" panose="00000500000000000000" pitchFamily="50" charset="0"/>
                <a:cs typeface="Mongolian Baiti" panose="03000500000000000000" pitchFamily="66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Streamlit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has emerged as a popular framework for developing interactive web applications due to its ease of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use.Combining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SVM for robust predictive modeling with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Streamlit's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interface facilitates accessible and accurate health risk assessments.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F82914-FE19-99B4-CB1B-A27B904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78581"/>
            <a:ext cx="5360670" cy="67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4947998" y="444729"/>
            <a:ext cx="6986588" cy="742950"/>
            <a:chOff x="171450" y="585788"/>
            <a:chExt cx="3357563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171450" y="585788"/>
              <a:ext cx="3357563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385762" y="718736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PROJECT DESCRIPTION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A568D3-591C-846A-8FE7-A59797A531A2}"/>
              </a:ext>
            </a:extLst>
          </p:cNvPr>
          <p:cNvGrpSpPr/>
          <p:nvPr/>
        </p:nvGrpSpPr>
        <p:grpSpPr>
          <a:xfrm>
            <a:off x="4993481" y="1657350"/>
            <a:ext cx="6986588" cy="4886325"/>
            <a:chOff x="35719" y="1628775"/>
            <a:chExt cx="6986588" cy="48863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27B563-814F-E701-740D-EE2AC52E8E66}"/>
                </a:ext>
              </a:extLst>
            </p:cNvPr>
            <p:cNvSpPr/>
            <p:nvPr/>
          </p:nvSpPr>
          <p:spPr>
            <a:xfrm>
              <a:off x="35719" y="1628775"/>
              <a:ext cx="6986588" cy="4886325"/>
            </a:xfrm>
            <a:prstGeom prst="rect">
              <a:avLst/>
            </a:prstGeom>
            <a:solidFill>
              <a:srgbClr val="8422D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B5529-CE97-C15F-8A11-60415F3362DA}"/>
                </a:ext>
              </a:extLst>
            </p:cNvPr>
            <p:cNvSpPr txBox="1"/>
            <p:nvPr/>
          </p:nvSpPr>
          <p:spPr>
            <a:xfrm>
              <a:off x="68818" y="1825168"/>
              <a:ext cx="6557963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This project involves developing a web application that predicts the risk of diabetes, heart diseases, and Parkinson's disease using machine learning techniques.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chemeClr val="bg1"/>
                </a:solidFill>
                <a:latin typeface="Montserrat" panose="00000500000000000000" pitchFamily="50" charset="0"/>
                <a:cs typeface="Mongolian Baiti" panose="03000500000000000000" pitchFamily="66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Support Vector Machines (SVM) are employed to train the prediction models on extensive health datasets, ensuring high accuracy. </a:t>
              </a:r>
              <a:r>
                <a:rPr lang="en-US" sz="2200" dirty="0" err="1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Streamlit</a:t>
              </a:r>
              <a:r>
                <a:rPr lang="en-US" sz="2200" dirty="0">
                  <a:solidFill>
                    <a:schemeClr val="bg1"/>
                  </a:solidFill>
                  <a:latin typeface="Montserrat" panose="00000500000000000000" pitchFamily="50" charset="0"/>
                  <a:cs typeface="Mongolian Baiti" panose="03000500000000000000" pitchFamily="66" charset="0"/>
                </a:rPr>
                <a:t> is used to create an intuitive and interactive user interface, allowing users to input data and receive real-time health risk assessments.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2362F0-C492-D141-3500-2EE6B47FC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" y="0"/>
            <a:ext cx="469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1319" y="2859536"/>
            <a:ext cx="5306682" cy="742950"/>
            <a:chOff x="-2081529" y="455384"/>
            <a:chExt cx="3357563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2081529" y="455384"/>
              <a:ext cx="3357563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968166" y="606328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SYSTEM ARCHITECTURE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41C3D4-35EF-4AF1-BB5F-D973A906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664685"/>
            <a:ext cx="6032395" cy="55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9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23260" y="319536"/>
            <a:ext cx="6133997" cy="1012718"/>
            <a:chOff x="-2081529" y="455384"/>
            <a:chExt cx="3357563" cy="10127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2081529" y="455384"/>
              <a:ext cx="3357563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968166" y="606328"/>
              <a:ext cx="29289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SUPPORT VECTOR MACHINE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7875BEC-F7F4-4B3C-167E-2D7A6532BF5B}"/>
              </a:ext>
            </a:extLst>
          </p:cNvPr>
          <p:cNvGrpSpPr/>
          <p:nvPr/>
        </p:nvGrpSpPr>
        <p:grpSpPr>
          <a:xfrm>
            <a:off x="223260" y="1483198"/>
            <a:ext cx="6133997" cy="4886325"/>
            <a:chOff x="223260" y="1483198"/>
            <a:chExt cx="6133997" cy="48863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E1C2BB-B819-916E-48CA-546EA6482CFD}"/>
                </a:ext>
              </a:extLst>
            </p:cNvPr>
            <p:cNvSpPr/>
            <p:nvPr/>
          </p:nvSpPr>
          <p:spPr>
            <a:xfrm>
              <a:off x="223260" y="1483198"/>
              <a:ext cx="6133997" cy="4886325"/>
            </a:xfrm>
            <a:prstGeom prst="rect">
              <a:avLst/>
            </a:prstGeom>
            <a:solidFill>
              <a:srgbClr val="8422D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6A8934-5F4C-FEA1-DF78-095C8D520A19}"/>
                </a:ext>
              </a:extLst>
            </p:cNvPr>
            <p:cNvSpPr txBox="1"/>
            <p:nvPr/>
          </p:nvSpPr>
          <p:spPr>
            <a:xfrm>
              <a:off x="223260" y="1727200"/>
              <a:ext cx="6003369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SVM in a multiple disease prediction system transforms patient data into a high-dimensional space to find hyperplanes that best separate different diseases. </a:t>
              </a:r>
            </a:p>
            <a:p>
              <a:endParaRPr lang="en-US" sz="20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It uses approaches like One-vs-Rest or One-vs-One for multi-class classification. The model is trained and evaluated using metrics like accuracy and cross-validation to ensure reliable predictions.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22165B-6544-5604-D207-6BFC66E09566}"/>
              </a:ext>
            </a:extLst>
          </p:cNvPr>
          <p:cNvGrpSpPr/>
          <p:nvPr/>
        </p:nvGrpSpPr>
        <p:grpSpPr>
          <a:xfrm>
            <a:off x="6477000" y="1483198"/>
            <a:ext cx="5491740" cy="4886325"/>
            <a:chOff x="6477000" y="1483198"/>
            <a:chExt cx="5491740" cy="47144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5D7D94-66F3-7EB8-56CA-A21329B6505B}"/>
                </a:ext>
              </a:extLst>
            </p:cNvPr>
            <p:cNvSpPr/>
            <p:nvPr/>
          </p:nvSpPr>
          <p:spPr>
            <a:xfrm>
              <a:off x="6545943" y="1483198"/>
              <a:ext cx="5422797" cy="4714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Guide on Support Vector Machine (SVM) Algorithm">
              <a:extLst>
                <a:ext uri="{FF2B5EF4-FFF2-40B4-BE49-F238E27FC236}">
                  <a16:creationId xmlns:a16="http://schemas.microsoft.com/office/drawing/2014/main" id="{501A47CA-44ED-E9B0-799B-1383F42D3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857828"/>
              <a:ext cx="5491740" cy="3846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715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8757" y="319536"/>
            <a:ext cx="2367358" cy="742950"/>
            <a:chOff x="-1991138" y="455384"/>
            <a:chExt cx="3267172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1991138" y="455384"/>
              <a:ext cx="3267171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652904" y="588332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OUTPUTS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2B1FAA4-E501-27D0-D9FB-8BB745A8E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4" y="1195433"/>
            <a:ext cx="11263639" cy="54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34DB4-C13A-DEDE-4E50-48A0E58F8206}"/>
              </a:ext>
            </a:extLst>
          </p:cNvPr>
          <p:cNvGrpSpPr/>
          <p:nvPr/>
        </p:nvGrpSpPr>
        <p:grpSpPr>
          <a:xfrm>
            <a:off x="288757" y="319536"/>
            <a:ext cx="2367358" cy="742950"/>
            <a:chOff x="-1991138" y="455384"/>
            <a:chExt cx="3267172" cy="742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6082AF-90F3-A9F3-541F-29313A8ADBDE}"/>
                </a:ext>
              </a:extLst>
            </p:cNvPr>
            <p:cNvSpPr/>
            <p:nvPr/>
          </p:nvSpPr>
          <p:spPr>
            <a:xfrm>
              <a:off x="-1991138" y="455384"/>
              <a:ext cx="3267171" cy="742950"/>
            </a:xfrm>
            <a:prstGeom prst="rect">
              <a:avLst/>
            </a:prstGeom>
            <a:solidFill>
              <a:srgbClr val="8422DA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0FB44-D5C1-E67D-A36D-AB05E732B323}"/>
                </a:ext>
              </a:extLst>
            </p:cNvPr>
            <p:cNvSpPr txBox="1"/>
            <p:nvPr/>
          </p:nvSpPr>
          <p:spPr>
            <a:xfrm>
              <a:off x="-1652904" y="588332"/>
              <a:ext cx="29289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OUTPUTS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F0B304-FE78-F62C-123C-DF40E2902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8" y="1195434"/>
            <a:ext cx="11235488" cy="54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662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Karthick S</dc:creator>
  <cp:lastModifiedBy>Karthick S</cp:lastModifiedBy>
  <cp:revision>1</cp:revision>
  <dcterms:created xsi:type="dcterms:W3CDTF">2024-05-19T13:16:29Z</dcterms:created>
  <dcterms:modified xsi:type="dcterms:W3CDTF">2024-05-19T16:55:57Z</dcterms:modified>
</cp:coreProperties>
</file>